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7"/>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734" r:id="rId31"/>
    <p:sldId id="742" r:id="rId32"/>
    <p:sldId id="636" r:id="rId33"/>
    <p:sldId id="689" r:id="rId34"/>
    <p:sldId id="642" r:id="rId35"/>
    <p:sldId id="643" r:id="rId36"/>
    <p:sldId id="687" r:id="rId37"/>
    <p:sldId id="640" r:id="rId38"/>
    <p:sldId id="685" r:id="rId39"/>
    <p:sldId id="631" r:id="rId40"/>
    <p:sldId id="632" r:id="rId41"/>
    <p:sldId id="686" r:id="rId42"/>
    <p:sldId id="750" r:id="rId43"/>
    <p:sldId id="771" r:id="rId44"/>
    <p:sldId id="284" r:id="rId45"/>
    <p:sldId id="348" r:id="rId46"/>
    <p:sldId id="638" r:id="rId47"/>
    <p:sldId id="719" r:id="rId48"/>
    <p:sldId id="692" r:id="rId49"/>
    <p:sldId id="721" r:id="rId50"/>
    <p:sldId id="724" r:id="rId51"/>
    <p:sldId id="757" r:id="rId52"/>
    <p:sldId id="731" r:id="rId53"/>
    <p:sldId id="732" r:id="rId54"/>
    <p:sldId id="741" r:id="rId55"/>
    <p:sldId id="729" r:id="rId56"/>
    <p:sldId id="727" r:id="rId57"/>
    <p:sldId id="740" r:id="rId58"/>
    <p:sldId id="747" r:id="rId59"/>
    <p:sldId id="738" r:id="rId60"/>
    <p:sldId id="739" r:id="rId61"/>
    <p:sldId id="608" r:id="rId62"/>
    <p:sldId id="688" r:id="rId63"/>
    <p:sldId id="712" r:id="rId64"/>
    <p:sldId id="713" r:id="rId65"/>
    <p:sldId id="715" r:id="rId66"/>
    <p:sldId id="714" r:id="rId67"/>
    <p:sldId id="756" r:id="rId68"/>
    <p:sldId id="690" r:id="rId69"/>
    <p:sldId id="333" r:id="rId70"/>
    <p:sldId id="767" r:id="rId71"/>
    <p:sldId id="328" r:id="rId72"/>
    <p:sldId id="749" r:id="rId73"/>
    <p:sldId id="691" r:id="rId74"/>
    <p:sldId id="645" r:id="rId75"/>
    <p:sldId id="278" r:id="rId76"/>
    <p:sldId id="593" r:id="rId77"/>
    <p:sldId id="730" r:id="rId78"/>
    <p:sldId id="585" r:id="rId79"/>
    <p:sldId id="287" r:id="rId80"/>
    <p:sldId id="770" r:id="rId81"/>
    <p:sldId id="768" r:id="rId82"/>
    <p:sldId id="746" r:id="rId83"/>
    <p:sldId id="748" r:id="rId84"/>
    <p:sldId id="352" r:id="rId85"/>
    <p:sldId id="353" r:id="rId86"/>
    <p:sldId id="354" r:id="rId87"/>
    <p:sldId id="355" r:id="rId88"/>
    <p:sldId id="356" r:id="rId89"/>
    <p:sldId id="357" r:id="rId90"/>
    <p:sldId id="769" r:id="rId91"/>
    <p:sldId id="358" r:id="rId92"/>
    <p:sldId id="359" r:id="rId93"/>
    <p:sldId id="360" r:id="rId94"/>
    <p:sldId id="361" r:id="rId95"/>
    <p:sldId id="362"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58"/>
    <p:restoredTop sz="96671"/>
  </p:normalViewPr>
  <p:slideViewPr>
    <p:cSldViewPr snapToGrid="0">
      <p:cViewPr varScale="1">
        <p:scale>
          <a:sx n="105" d="100"/>
          <a:sy n="105" d="100"/>
        </p:scale>
        <p:origin x="192" y="12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777f4d23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77f4d23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57.jpg"/><Relationship Id="rId5" Type="http://schemas.openxmlformats.org/officeDocument/2006/relationships/image" Target="../media/image156.png"/><Relationship Id="rId4" Type="http://schemas.openxmlformats.org/officeDocument/2006/relationships/image" Target="../media/image155.jp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sv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4" Type="http://schemas.openxmlformats.org/officeDocument/2006/relationships/image" Target="../media/image16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7.jpeg"/><Relationship Id="rId5" Type="http://schemas.openxmlformats.org/officeDocument/2006/relationships/hyperlink" Target="https://www.linkedin.com/in/theipguru/" TargetMode="External"/><Relationship Id="rId4" Type="http://schemas.openxmlformats.org/officeDocument/2006/relationships/image" Target="../media/image166.jpeg"/><Relationship Id="rId9" Type="http://schemas.openxmlformats.org/officeDocument/2006/relationships/hyperlink" Target="https://openchainproject.org/processes#study-and-work-grou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3.xml"/><Relationship Id="rId4" Type="http://schemas.openxmlformats.org/officeDocument/2006/relationships/image" Target="../media/image174.png"/></Relationships>
</file>

<file path=ppt/slides/_rels/slide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9.png"/><Relationship Id="rId7" Type="http://schemas.openxmlformats.org/officeDocument/2006/relationships/image" Target="../media/image174.png"/><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7.jpg"/><Relationship Id="rId5" Type="http://schemas.openxmlformats.org/officeDocument/2006/relationships/image" Target="../media/image206.jpg"/><Relationship Id="rId4" Type="http://schemas.openxmlformats.org/officeDocument/2006/relationships/image" Target="../media/image2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1.jpg"/><Relationship Id="rId5" Type="http://schemas.openxmlformats.org/officeDocument/2006/relationships/image" Target="../media/image210.png"/><Relationship Id="rId4" Type="http://schemas.openxmlformats.org/officeDocument/2006/relationships/hyperlink" Target="https://github.com/OpenChain-Project/SBOM-sg/blob/main/Cross-Industry-SBOM-Quality-Guide/en/Cross-Industry-SBOM-Quality-Guide.md"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6.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16.png"/></Relationships>
</file>

<file path=ppt/slides/_rels/slide8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18.png"/></Relationships>
</file>

<file path=ppt/slides/_rels/slide8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20.png"/></Relationships>
</file>

<file path=ppt/slides/_rels/slide8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22.png"/></Relationships>
</file>

<file path=ppt/slides/_rels/slide8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24.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6.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26.png"/></Relationships>
</file>

<file path=ppt/slides/_rels/slide9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28.png"/></Relationships>
</file>

<file path=ppt/slides/_rels/slide9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30.png"/></Relationships>
</file>

<file path=ppt/slides/_rels/slide9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66.jpeg"/><Relationship Id="rId4" Type="http://schemas.openxmlformats.org/officeDocument/2006/relationships/image" Target="../media/image2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43130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210600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Work Groups</a:t>
            </a:r>
            <a:endParaRPr dirty="0"/>
          </a:p>
        </p:txBody>
      </p:sp>
      <p:sp>
        <p:nvSpPr>
          <p:cNvPr id="391" name="Google Shape;391;g2e62ad20c76_0_182"/>
          <p:cNvSpPr txBox="1"/>
          <p:nvPr/>
        </p:nvSpPr>
        <p:spPr>
          <a:xfrm>
            <a:off x="4829014" y="1264744"/>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Meridian 22 (Sept 2025~)</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219925" y="1272452"/>
            <a:ext cx="2352075"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SBOM (July 2024~)</a:t>
            </a:r>
          </a:p>
          <a:p>
            <a:pPr lvl="0">
              <a:spcBef>
                <a:spcPts val="1067"/>
              </a:spcBef>
            </a:pPr>
            <a:r>
              <a:rPr lang="en-US" sz="1050" b="1"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Automotive (Summer 2019~)</a:t>
            </a:r>
            <a:endParaRPr lang="en-US" sz="1050" dirty="0">
              <a:solidFill>
                <a:schemeClr val="dk1"/>
              </a:solidFill>
              <a:latin typeface="Open Sans Light" pitchFamily="2" charset="0"/>
              <a:ea typeface="Open Sans Light" pitchFamily="2" charset="0"/>
              <a:cs typeface="Open Sans Light" pitchFamily="2" charset="0"/>
            </a:endParaRPr>
          </a:p>
          <a:p>
            <a:pPr lvl="0">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Telco (Spring 2021~)</a:t>
            </a:r>
            <a:endParaRPr lang="en-US" sz="1050" b="1" dirty="0">
              <a:solidFill>
                <a:schemeClr val="dk1"/>
              </a:solidFill>
              <a:latin typeface="Open Sans ExtraBold" pitchFamily="2" charset="0"/>
              <a:ea typeface="Open Sans ExtraBold" pitchFamily="2" charset="0"/>
              <a:cs typeface="Open Sans ExtraBold" pitchFamily="2" charset="0"/>
              <a:sym typeface="Open Sans"/>
            </a:endParaRPr>
          </a:p>
          <a:p>
            <a:pPr>
              <a:spcBef>
                <a:spcPts val="1067"/>
              </a:spcBef>
            </a:pP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7344000" y="3343500"/>
            <a:ext cx="1800000" cy="18000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artoon of a penguin&#10;&#10;AI-generated content may be incorrect.">
            <a:extLst>
              <a:ext uri="{FF2B5EF4-FFF2-40B4-BE49-F238E27FC236}">
                <a16:creationId xmlns:a16="http://schemas.microsoft.com/office/drawing/2014/main" id="{4F89DEFD-0270-26D3-C354-03B8B79B6B66}"/>
              </a:ext>
            </a:extLst>
          </p:cNvPr>
          <p:cNvPicPr>
            <a:picLocks noChangeAspect="1"/>
          </p:cNvPicPr>
          <p:nvPr/>
        </p:nvPicPr>
        <p:blipFill>
          <a:blip r:embed="rId2"/>
          <a:stretch>
            <a:fillRect/>
          </a:stretch>
        </p:blipFill>
        <p:spPr>
          <a:xfrm>
            <a:off x="1741932" y="1146048"/>
            <a:ext cx="1660923" cy="2675932"/>
          </a:xfrm>
          <a:prstGeom prst="rect">
            <a:avLst/>
          </a:prstGeom>
        </p:spPr>
      </p:pic>
      <p:pic>
        <p:nvPicPr>
          <p:cNvPr id="15" name="Graphic 14">
            <a:extLst>
              <a:ext uri="{FF2B5EF4-FFF2-40B4-BE49-F238E27FC236}">
                <a16:creationId xmlns:a16="http://schemas.microsoft.com/office/drawing/2014/main" id="{240D421E-BEC1-5E83-50A6-B6DAB270C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842" y="-780203"/>
            <a:ext cx="5631942" cy="5631942"/>
          </a:xfrm>
          <a:prstGeom prst="rect">
            <a:avLst/>
          </a:prstGeom>
        </p:spPr>
      </p:pic>
    </p:spTree>
    <p:extLst>
      <p:ext uri="{BB962C8B-B14F-4D97-AF65-F5344CB8AC3E}">
        <p14:creationId xmlns:p14="http://schemas.microsoft.com/office/powerpoint/2010/main" val="3457465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77f4d237c_0_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Current Community Chairs</a:t>
            </a:r>
            <a:endParaRPr dirty="0"/>
          </a:p>
        </p:txBody>
      </p:sp>
      <p:sp>
        <p:nvSpPr>
          <p:cNvPr id="341" name="Google Shape;341;g3777f4d237c_0_15"/>
          <p:cNvSpPr txBox="1">
            <a:spLocks noGrp="1"/>
          </p:cNvSpPr>
          <p:nvPr>
            <p:ph type="body" idx="1"/>
          </p:nvPr>
        </p:nvSpPr>
        <p:spPr>
          <a:xfrm>
            <a:off x="1619794" y="1266450"/>
            <a:ext cx="7181156" cy="3339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Global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AI		Dave Marr, Qualcomm and Matthew Crawford, Arm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Automotive		Masato Endo, Toyota</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Education 		Martin Yagi, First Light Fusion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SBOM 		Norio </a:t>
            </a:r>
            <a:r>
              <a:rPr lang="en-US" dirty="0" err="1">
                <a:latin typeface="Open Sans" panose="020B0606030504020204" pitchFamily="34" charset="0"/>
                <a:ea typeface="Open Sans" panose="020B0606030504020204" pitchFamily="34" charset="0"/>
                <a:cs typeface="Open Sans" panose="020B0606030504020204" pitchFamily="34" charset="0"/>
              </a:rPr>
              <a:t>Kobota</a:t>
            </a:r>
            <a:r>
              <a:rPr lang="en-US" dirty="0">
                <a:latin typeface="Open Sans" panose="020B0606030504020204" pitchFamily="34" charset="0"/>
                <a:ea typeface="Open Sans" panose="020B0606030504020204" pitchFamily="34" charset="0"/>
                <a:cs typeface="Open Sans" panose="020B0606030504020204" pitchFamily="34" charset="0"/>
              </a:rPr>
              <a:t>, Sony</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Specification		Chris Wood, Lockheed Martin</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Tooling		Oliver Fendt, Siemens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Telco		Marc-Etienne </a:t>
            </a:r>
            <a:r>
              <a:rPr lang="en-US" dirty="0" err="1">
                <a:latin typeface="Open Sans" panose="020B0606030504020204" pitchFamily="34" charset="0"/>
                <a:ea typeface="Open Sans" panose="020B0606030504020204" pitchFamily="34" charset="0"/>
                <a:cs typeface="Open Sans" panose="020B0606030504020204" pitchFamily="34" charset="0"/>
              </a:rPr>
              <a:t>Vargenau</a:t>
            </a:r>
            <a:r>
              <a:rPr lang="en-US" dirty="0">
                <a:latin typeface="Open Sans" panose="020B0606030504020204" pitchFamily="34" charset="0"/>
                <a:ea typeface="Open Sans" panose="020B0606030504020204" pitchFamily="34" charset="0"/>
                <a:cs typeface="Open Sans" panose="020B0606030504020204" pitchFamily="34" charset="0"/>
              </a:rPr>
              <a:t>, Nokia</a:t>
            </a:r>
            <a:endParaRPr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Regional Work Groups:</a:t>
            </a:r>
          </a:p>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China 		Zhenhua Sun, ByteDance</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Germany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i="1"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Japan 		Ayumi Watanabe, Hitachi Solutions</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Korea		</a:t>
            </a:r>
            <a:r>
              <a:rPr lang="en-US" dirty="0" err="1">
                <a:latin typeface="Open Sans" panose="020B0606030504020204" pitchFamily="34" charset="0"/>
                <a:ea typeface="Open Sans" panose="020B0606030504020204" pitchFamily="34" charset="0"/>
                <a:cs typeface="Open Sans" panose="020B0606030504020204" pitchFamily="34" charset="0"/>
              </a:rPr>
              <a:t>Haksung</a:t>
            </a:r>
            <a:r>
              <a:rPr lang="en-US" dirty="0">
                <a:latin typeface="Open Sans" panose="020B0606030504020204" pitchFamily="34" charset="0"/>
                <a:ea typeface="Open Sans" panose="020B0606030504020204" pitchFamily="34" charset="0"/>
                <a:cs typeface="Open Sans" panose="020B0606030504020204" pitchFamily="34" charset="0"/>
              </a:rPr>
              <a:t> Jang, SK Telecom</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India		Buji K. Nair</a:t>
            </a:r>
            <a:endParaRPr dirty="0">
              <a:latin typeface="Open Sans" panose="020B0606030504020204" pitchFamily="34" charset="0"/>
              <a:ea typeface="Open Sans" panose="020B0606030504020204" pitchFamily="34" charset="0"/>
              <a:cs typeface="Open Sans" panose="020B0606030504020204" pitchFamily="34" charset="0"/>
            </a:endParaRPr>
          </a:p>
          <a:p>
            <a:pPr marL="914400" lvl="1" indent="-310832" algn="l" rtl="0">
              <a:spcBef>
                <a:spcPts val="0"/>
              </a:spcBef>
              <a:spcAft>
                <a:spcPts val="0"/>
              </a:spcAft>
              <a:buSzPct val="100000"/>
              <a:buChar char="○"/>
            </a:pPr>
            <a:r>
              <a:rPr lang="en-US" dirty="0">
                <a:latin typeface="Open Sans" panose="020B0606030504020204" pitchFamily="34" charset="0"/>
                <a:ea typeface="Open Sans" panose="020B0606030504020204" pitchFamily="34" charset="0"/>
                <a:cs typeface="Open Sans" panose="020B0606030504020204" pitchFamily="34" charset="0"/>
              </a:rPr>
              <a:t>Taiwan		</a:t>
            </a:r>
            <a:r>
              <a:rPr lang="en-US" i="1" dirty="0">
                <a:latin typeface="Open Sans" panose="020B0606030504020204" pitchFamily="34" charset="0"/>
                <a:ea typeface="Open Sans" panose="020B0606030504020204" pitchFamily="34" charset="0"/>
                <a:cs typeface="Open Sans" panose="020B0606030504020204" pitchFamily="34" charset="0"/>
              </a:rPr>
              <a:t>Pending Chair Election</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23797</TotalTime>
  <Words>2695</Words>
  <Application>Microsoft Macintosh PowerPoint</Application>
  <PresentationFormat>On-screen Show (16:9)</PresentationFormat>
  <Paragraphs>371</Paragraphs>
  <Slides>95</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95</vt:i4>
      </vt:variant>
    </vt:vector>
  </HeadingPairs>
  <TitlesOfParts>
    <vt:vector size="111"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Korean ISO/IEC 18974 Adoption Is Excellent!</vt:lpstr>
      <vt:lpstr>Chinese Operating Systems Love OpenChain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Work Groups</vt:lpstr>
      <vt:lpstr>PowerPoint Presentation</vt:lpstr>
      <vt:lpstr>Our Current Community Chairs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250</cp:revision>
  <dcterms:modified xsi:type="dcterms:W3CDTF">2025-09-17T22:02:45Z</dcterms:modified>
</cp:coreProperties>
</file>